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3751f2506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3751f2506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1814327a9c_0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1814327a9c_0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040de81b4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040de81b4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3767bd10d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3767bd10d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814327a9c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814327a9c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814327a9c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1814327a9c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814327a9c_0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1814327a9c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814327a9c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1814327a9c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814327a9c_0_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1814327a9c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814327a9c_0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1814327a9c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rgbClr val="000000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418200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Density</a:t>
            </a:r>
            <a:endParaRPr/>
          </a:p>
        </p:txBody>
      </p:sp>
      <p:sp>
        <p:nvSpPr>
          <p:cNvPr id="55" name="Google Shape;55;p13"/>
          <p:cNvSpPr txBox="1"/>
          <p:nvPr/>
        </p:nvSpPr>
        <p:spPr>
          <a:xfrm>
            <a:off x="3638025" y="2561750"/>
            <a:ext cx="2739600" cy="8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</a:rPr>
              <a:t>Spring 2018</a:t>
            </a:r>
            <a:endParaRPr sz="24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Other notes</a:t>
            </a:r>
            <a:endParaRPr/>
          </a:p>
        </p:txBody>
      </p:sp>
      <p:sp>
        <p:nvSpPr>
          <p:cNvPr id="114" name="Google Shape;114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Be careful putting objects into the water.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Measure the mass of the pumice before measuring volume.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Read from the bottom of the meniscus.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Calipers measure in mm.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Use the smallest graduated cylinder you can fit the object in.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Make sure objects go back where they belong!</a:t>
            </a:r>
            <a:endParaRPr/>
          </a:p>
        </p:txBody>
      </p:sp>
      <p:sp>
        <p:nvSpPr>
          <p:cNvPr id="120" name="Google Shape;120;p23"/>
          <p:cNvSpPr txBox="1"/>
          <p:nvPr/>
        </p:nvSpPr>
        <p:spPr>
          <a:xfrm>
            <a:off x="889875" y="1649225"/>
            <a:ext cx="5626500" cy="292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2"/>
                </a:solidFill>
              </a:rPr>
              <a:t>Obsidian		Silicon				Copper</a:t>
            </a:r>
            <a:endParaRPr sz="1800">
              <a:solidFill>
                <a:schemeClr val="accent2"/>
              </a:solidFill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2"/>
                </a:solidFill>
              </a:rPr>
              <a:t>Gabbro		Magnesium			Steel/Iron</a:t>
            </a:r>
            <a:endParaRPr sz="1800">
              <a:solidFill>
                <a:schemeClr val="accent2"/>
              </a:solidFill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2"/>
                </a:solidFill>
              </a:rPr>
              <a:t>Pumice							Zinc</a:t>
            </a:r>
            <a:endParaRPr sz="1800">
              <a:solidFill>
                <a:schemeClr val="accent2"/>
              </a:solidFill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2"/>
                </a:solidFill>
              </a:rPr>
              <a:t>								Mystery</a:t>
            </a:r>
            <a:endParaRPr sz="1800">
              <a:solidFill>
                <a:schemeClr val="accent2"/>
              </a:solidFill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2"/>
                </a:solidFill>
              </a:rPr>
              <a:t>								Aluminum</a:t>
            </a:r>
            <a:endParaRPr sz="1800">
              <a:solidFill>
                <a:schemeClr val="accent2"/>
              </a:solidFill>
            </a:endParaRPr>
          </a:p>
        </p:txBody>
      </p:sp>
      <p:cxnSp>
        <p:nvCxnSpPr>
          <p:cNvPr id="121" name="Google Shape;121;p23"/>
          <p:cNvCxnSpPr/>
          <p:nvPr/>
        </p:nvCxnSpPr>
        <p:spPr>
          <a:xfrm>
            <a:off x="2077850" y="1662275"/>
            <a:ext cx="13200" cy="26892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2" name="Google Shape;122;p23"/>
          <p:cNvCxnSpPr/>
          <p:nvPr/>
        </p:nvCxnSpPr>
        <p:spPr>
          <a:xfrm>
            <a:off x="4084000" y="1662275"/>
            <a:ext cx="30300" cy="26892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3" name="Google Shape;123;p23"/>
          <p:cNvCxnSpPr/>
          <p:nvPr/>
        </p:nvCxnSpPr>
        <p:spPr>
          <a:xfrm>
            <a:off x="824625" y="2145300"/>
            <a:ext cx="4921500" cy="261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4" name="Google Shape;124;p23"/>
          <p:cNvCxnSpPr/>
          <p:nvPr/>
        </p:nvCxnSpPr>
        <p:spPr>
          <a:xfrm>
            <a:off x="889875" y="2728500"/>
            <a:ext cx="4921500" cy="261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5" name="Google Shape;125;p23"/>
          <p:cNvCxnSpPr/>
          <p:nvPr/>
        </p:nvCxnSpPr>
        <p:spPr>
          <a:xfrm>
            <a:off x="889875" y="3298975"/>
            <a:ext cx="4921500" cy="261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6" name="Google Shape;126;p23"/>
          <p:cNvCxnSpPr/>
          <p:nvPr/>
        </p:nvCxnSpPr>
        <p:spPr>
          <a:xfrm>
            <a:off x="4114375" y="3829350"/>
            <a:ext cx="1710300" cy="132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728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Lab Schedule: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38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FFFF00"/>
                </a:solidFill>
              </a:rPr>
              <a:t>4/02: Density (Lab 7)</a:t>
            </a:r>
            <a:endParaRPr sz="2200">
              <a:solidFill>
                <a:srgbClr val="FFFF00"/>
              </a:solidFill>
            </a:endParaRPr>
          </a:p>
          <a:p>
            <a:pPr indent="0" lvl="0" marL="0" rtl="0" algn="l">
              <a:lnSpc>
                <a:spcPct val="138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FFFFFF"/>
                </a:solidFill>
              </a:rPr>
              <a:t>4/09: Estimating Earth’s Density (Lab 8)</a:t>
            </a:r>
            <a:endParaRPr sz="22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38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1"/>
                </a:solidFill>
              </a:rPr>
              <a:t>4/16: Kepler’s Laws (Lab 4)</a:t>
            </a:r>
            <a:endParaRPr sz="2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38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FFFFFF"/>
                </a:solidFill>
              </a:rPr>
              <a:t>4/23: Building a Comet (Lab 16)</a:t>
            </a:r>
            <a:endParaRPr sz="22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38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FFFFFF"/>
                </a:solidFill>
              </a:rPr>
              <a:t>4/30: NO LAB THIS WEEK (or ever again)</a:t>
            </a:r>
            <a:endParaRPr sz="22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38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22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Reading Quiz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AutoNum type="arabicPeriod"/>
            </a:pPr>
            <a:r>
              <a:rPr lang="en">
                <a:solidFill>
                  <a:srgbClr val="FFFFFF"/>
                </a:solidFill>
              </a:rPr>
              <a:t>Write the equation for density.</a:t>
            </a:r>
            <a:br>
              <a:rPr lang="en">
                <a:solidFill>
                  <a:srgbClr val="FFFFFF"/>
                </a:solidFill>
              </a:rPr>
            </a:br>
            <a:br>
              <a:rPr lang="en">
                <a:solidFill>
                  <a:srgbClr val="FFFFFF"/>
                </a:solidFill>
              </a:rPr>
            </a:b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AutoNum type="arabicPeriod"/>
            </a:pPr>
            <a:r>
              <a:rPr lang="en">
                <a:solidFill>
                  <a:srgbClr val="FFFFFF"/>
                </a:solidFill>
              </a:rPr>
              <a:t>Which planet is more dense - Earth or Jupiter?</a:t>
            </a:r>
            <a:br>
              <a:rPr lang="en">
                <a:solidFill>
                  <a:srgbClr val="FFFFFF"/>
                </a:solidFill>
              </a:rPr>
            </a:br>
            <a:br>
              <a:rPr lang="en">
                <a:solidFill>
                  <a:srgbClr val="FFFFFF"/>
                </a:solidFill>
              </a:rPr>
            </a:b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AutoNum type="arabicPeriod"/>
            </a:pPr>
            <a:r>
              <a:rPr lang="en">
                <a:solidFill>
                  <a:srgbClr val="FFFFFF"/>
                </a:solidFill>
              </a:rPr>
              <a:t>Does density depend on the shape of an object?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2896500" y="340600"/>
            <a:ext cx="3215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Mass vs Weight</a:t>
            </a:r>
            <a:endParaRPr sz="3000"/>
          </a:p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220325" y="1152475"/>
            <a:ext cx="41814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u="sng">
                <a:solidFill>
                  <a:schemeClr val="accent2"/>
                </a:solidFill>
              </a:rPr>
              <a:t>Mass:</a:t>
            </a:r>
            <a:endParaRPr sz="2200" u="sng"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How much stuff there is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The total number of protons and neutrons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Is the same everywhere in the universe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Units: grams (or kilograms)</a:t>
            </a:r>
            <a:endParaRPr>
              <a:solidFill>
                <a:schemeClr val="accent2"/>
              </a:solidFill>
            </a:endParaRPr>
          </a:p>
        </p:txBody>
      </p:sp>
      <p:sp>
        <p:nvSpPr>
          <p:cNvPr id="74" name="Google Shape;74;p16"/>
          <p:cNvSpPr txBox="1"/>
          <p:nvPr>
            <p:ph idx="1" type="body"/>
          </p:nvPr>
        </p:nvSpPr>
        <p:spPr>
          <a:xfrm>
            <a:off x="4902975" y="1100250"/>
            <a:ext cx="41121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u="sng">
                <a:solidFill>
                  <a:schemeClr val="accent2"/>
                </a:solidFill>
              </a:rPr>
              <a:t>Weight:</a:t>
            </a:r>
            <a:endParaRPr sz="2200" u="sng"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How much gravity pulls on that stuff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The total force acting on protons and neutrons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Depends on the local gravity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Units: pounds</a:t>
            </a:r>
            <a:endParaRPr>
              <a:solidFill>
                <a:schemeClr val="accent2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Volume</a:t>
            </a:r>
            <a:endParaRPr/>
          </a:p>
        </p:txBody>
      </p:sp>
      <p:sp>
        <p:nvSpPr>
          <p:cNvPr id="80" name="Google Shape;80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How much space something occupies (how big it is)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Volume of rectangular solid = length x width x height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Units: cm x cm x cm = cm</a:t>
            </a:r>
            <a:r>
              <a:rPr baseline="30000" lang="en">
                <a:solidFill>
                  <a:schemeClr val="accent2"/>
                </a:solidFill>
              </a:rPr>
              <a:t>3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For water: 1 g of water = 1 cm</a:t>
            </a:r>
            <a:r>
              <a:rPr baseline="30000" lang="en">
                <a:solidFill>
                  <a:schemeClr val="accent2"/>
                </a:solidFill>
              </a:rPr>
              <a:t>3</a:t>
            </a:r>
            <a:r>
              <a:rPr lang="en">
                <a:solidFill>
                  <a:schemeClr val="accent2"/>
                </a:solidFill>
              </a:rPr>
              <a:t>  and  </a:t>
            </a:r>
            <a:r>
              <a:rPr b="1" lang="en" u="sng">
                <a:solidFill>
                  <a:schemeClr val="accent2"/>
                </a:solidFill>
              </a:rPr>
              <a:t>1 cm</a:t>
            </a:r>
            <a:r>
              <a:rPr b="1" baseline="30000" lang="en" u="sng">
                <a:solidFill>
                  <a:schemeClr val="accent2"/>
                </a:solidFill>
              </a:rPr>
              <a:t>3</a:t>
            </a:r>
            <a:r>
              <a:rPr b="1" lang="en" u="sng">
                <a:solidFill>
                  <a:schemeClr val="accent2"/>
                </a:solidFill>
              </a:rPr>
              <a:t> = 1 ml</a:t>
            </a:r>
            <a:endParaRPr b="1" u="sng">
              <a:solidFill>
                <a:schemeClr val="accent2"/>
              </a:solidFill>
            </a:endParaRPr>
          </a:p>
        </p:txBody>
      </p:sp>
      <p:pic>
        <p:nvPicPr>
          <p:cNvPr descr="http://www.math-problem-solving.com/images/cuboid-rectangular-prism.gif" id="81" name="Google Shape;8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20500" y="3489925"/>
            <a:ext cx="3011800" cy="1366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“Eureka” method for measuring volume</a:t>
            </a:r>
            <a:endParaRPr/>
          </a:p>
        </p:txBody>
      </p:sp>
      <p:sp>
        <p:nvSpPr>
          <p:cNvPr id="87" name="Google Shape;87;p18"/>
          <p:cNvSpPr txBox="1"/>
          <p:nvPr>
            <p:ph idx="1" type="body"/>
          </p:nvPr>
        </p:nvSpPr>
        <p:spPr>
          <a:xfrm>
            <a:off x="311700" y="1152475"/>
            <a:ext cx="6322200" cy="169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While taking a bath, Archimedes discovered water displacement 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If you put some object into water, the water will rise a certain amount</a:t>
            </a:r>
            <a:endParaRPr>
              <a:solidFill>
                <a:schemeClr val="accent2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chemeClr val="accent2"/>
              </a:solidFill>
            </a:endParaRPr>
          </a:p>
        </p:txBody>
      </p:sp>
      <p:pic>
        <p:nvPicPr>
          <p:cNvPr descr="Image result for water displacement"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99500" y="1226611"/>
            <a:ext cx="2061150" cy="3468774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8"/>
          <p:cNvSpPr txBox="1"/>
          <p:nvPr/>
        </p:nvSpPr>
        <p:spPr>
          <a:xfrm>
            <a:off x="311708" y="2984925"/>
            <a:ext cx="6322200" cy="137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 sz="1800">
                <a:solidFill>
                  <a:schemeClr val="accent2"/>
                </a:solidFill>
              </a:rPr>
              <a:t>That amount is equal to the volume of that object</a:t>
            </a:r>
            <a:endParaRPr sz="1800">
              <a:solidFill>
                <a:schemeClr val="accent2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 sz="1800">
                <a:solidFill>
                  <a:schemeClr val="accent2"/>
                </a:solidFill>
              </a:rPr>
              <a:t>Good way to measure volume of irregular objects</a:t>
            </a:r>
            <a:endParaRPr sz="1800">
              <a:solidFill>
                <a:schemeClr val="accent2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 sz="1800">
                <a:solidFill>
                  <a:schemeClr val="accent2"/>
                </a:solidFill>
              </a:rPr>
              <a:t>TASK #1 - Just use the graduated cylinders. Ignore the “Eureka” can.</a:t>
            </a:r>
            <a:endParaRPr sz="1800">
              <a:solidFill>
                <a:schemeClr val="accent2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Density</a:t>
            </a:r>
            <a:endParaRPr/>
          </a:p>
        </p:txBody>
      </p:sp>
      <p:sp>
        <p:nvSpPr>
          <p:cNvPr id="95" name="Google Shape;95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How much mass there is per unit volume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b="1" lang="en">
                <a:solidFill>
                  <a:schemeClr val="accent2"/>
                </a:solidFill>
              </a:rPr>
              <a:t>Density = Mass / Volume</a:t>
            </a:r>
            <a:endParaRPr b="1"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Units: g / cm</a:t>
            </a:r>
            <a:r>
              <a:rPr baseline="30000" lang="en">
                <a:solidFill>
                  <a:schemeClr val="accent2"/>
                </a:solidFill>
              </a:rPr>
              <a:t>3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Density of water is 1 g / cm</a:t>
            </a:r>
            <a:r>
              <a:rPr baseline="30000" lang="en">
                <a:solidFill>
                  <a:schemeClr val="accent2"/>
                </a:solidFill>
              </a:rPr>
              <a:t>3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If an object has a density less than 1 g / cm</a:t>
            </a:r>
            <a:r>
              <a:rPr baseline="30000" lang="en">
                <a:solidFill>
                  <a:schemeClr val="accent2"/>
                </a:solidFill>
              </a:rPr>
              <a:t>3</a:t>
            </a:r>
            <a:r>
              <a:rPr lang="en">
                <a:solidFill>
                  <a:schemeClr val="accent2"/>
                </a:solidFill>
              </a:rPr>
              <a:t>, it will float in water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If an object has a density greater than 1 g / cm</a:t>
            </a:r>
            <a:r>
              <a:rPr baseline="30000" lang="en">
                <a:solidFill>
                  <a:schemeClr val="accent2"/>
                </a:solidFill>
              </a:rPr>
              <a:t>3</a:t>
            </a:r>
            <a:r>
              <a:rPr lang="en">
                <a:solidFill>
                  <a:schemeClr val="accent2"/>
                </a:solidFill>
              </a:rPr>
              <a:t>, it will sink in water</a:t>
            </a:r>
            <a:endParaRPr>
              <a:solidFill>
                <a:schemeClr val="accent2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Calculating Density: method 1</a:t>
            </a:r>
            <a:endParaRPr/>
          </a:p>
        </p:txBody>
      </p:sp>
      <p:sp>
        <p:nvSpPr>
          <p:cNvPr id="101" name="Google Shape;101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Find mass using the triple beam balance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Find volume using water displacement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Convert ml of water into cm</a:t>
            </a:r>
            <a:r>
              <a:rPr baseline="30000" lang="en">
                <a:solidFill>
                  <a:schemeClr val="accent2"/>
                </a:solidFill>
              </a:rPr>
              <a:t>3</a:t>
            </a:r>
            <a:r>
              <a:rPr lang="en">
                <a:solidFill>
                  <a:schemeClr val="accent2"/>
                </a:solidFill>
              </a:rPr>
              <a:t> of water ( 1 ml = 1 cm</a:t>
            </a:r>
            <a:r>
              <a:rPr baseline="30000" lang="en">
                <a:solidFill>
                  <a:schemeClr val="accent2"/>
                </a:solidFill>
              </a:rPr>
              <a:t>3 </a:t>
            </a:r>
            <a:r>
              <a:rPr lang="en">
                <a:solidFill>
                  <a:schemeClr val="accent2"/>
                </a:solidFill>
              </a:rPr>
              <a:t>)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Calculate density using density equation</a:t>
            </a:r>
            <a:endParaRPr>
              <a:solidFill>
                <a:schemeClr val="accent2"/>
              </a:solidFill>
            </a:endParaRPr>
          </a:p>
        </p:txBody>
      </p:sp>
      <p:pic>
        <p:nvPicPr>
          <p:cNvPr descr="https://www.physics.smu.edu/~scalise/apparatus/triplebeam/triplebeam.jpg" id="102" name="Google Shape;10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74225" y="3298550"/>
            <a:ext cx="3333750" cy="1400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Calculating Density: method 2</a:t>
            </a:r>
            <a:endParaRPr/>
          </a:p>
        </p:txBody>
      </p:sp>
      <p:sp>
        <p:nvSpPr>
          <p:cNvPr id="108" name="Google Shape;108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Find mass using the triple beam balance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Find volume using measurements of the length, width and height of the metal “cubes” (not actually cubes because length ≠ height ≠ width )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Convert mm to cm (10 mm = 1 cm) BEFORE multiplying them together</a:t>
            </a:r>
            <a:endParaRPr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800"/>
              <a:buChar char="●"/>
            </a:pPr>
            <a:r>
              <a:rPr lang="en">
                <a:solidFill>
                  <a:schemeClr val="accent2"/>
                </a:solidFill>
              </a:rPr>
              <a:t>Calculate density using density equation</a:t>
            </a:r>
            <a:endParaRPr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